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9" r:id="rId2"/>
    <p:sldId id="256" r:id="rId3"/>
    <p:sldId id="257" r:id="rId4"/>
    <p:sldId id="258" r:id="rId5"/>
    <p:sldId id="262" r:id="rId6"/>
    <p:sldId id="259" r:id="rId7"/>
    <p:sldId id="260" r:id="rId8"/>
    <p:sldId id="264" r:id="rId9"/>
    <p:sldId id="263" r:id="rId10"/>
    <p:sldId id="265" r:id="rId11"/>
    <p:sldId id="266" r:id="rId12"/>
    <p:sldId id="277" r:id="rId13"/>
    <p:sldId id="267" r:id="rId14"/>
    <p:sldId id="284" r:id="rId15"/>
    <p:sldId id="268" r:id="rId16"/>
    <p:sldId id="269" r:id="rId17"/>
    <p:sldId id="270" r:id="rId18"/>
    <p:sldId id="271" r:id="rId19"/>
    <p:sldId id="272" r:id="rId20"/>
    <p:sldId id="274" r:id="rId21"/>
    <p:sldId id="273" r:id="rId22"/>
    <p:sldId id="278" r:id="rId23"/>
    <p:sldId id="282" r:id="rId24"/>
    <p:sldId id="283" r:id="rId25"/>
    <p:sldId id="285" r:id="rId26"/>
    <p:sldId id="286" r:id="rId27"/>
    <p:sldId id="287" r:id="rId28"/>
    <p:sldId id="288"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32A08DB2-DA6A-4A74-AFD0-3C92CFDFF001}">
          <p14:sldIdLst>
            <p14:sldId id="289"/>
            <p14:sldId id="256"/>
            <p14:sldId id="257"/>
            <p14:sldId id="258"/>
            <p14:sldId id="262"/>
            <p14:sldId id="259"/>
            <p14:sldId id="260"/>
            <p14:sldId id="264"/>
            <p14:sldId id="263"/>
            <p14:sldId id="265"/>
            <p14:sldId id="266"/>
            <p14:sldId id="277"/>
            <p14:sldId id="267"/>
            <p14:sldId id="284"/>
            <p14:sldId id="268"/>
            <p14:sldId id="269"/>
            <p14:sldId id="270"/>
            <p14:sldId id="271"/>
            <p14:sldId id="272"/>
            <p14:sldId id="274"/>
          </p14:sldIdLst>
        </p14:section>
        <p14:section name="Seção sem Título" id="{66E45E77-1727-41D0-B02C-5E37EB973E12}">
          <p14:sldIdLst>
            <p14:sldId id="273"/>
            <p14:sldId id="278"/>
            <p14:sldId id="282"/>
            <p14:sldId id="283"/>
            <p14:sldId id="285"/>
            <p14:sldId id="286"/>
            <p14:sldId id="287"/>
            <p14:sldId id="288"/>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bcf25L91K3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sV1UKWWOv8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Fdm2PvQcKd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zQaUFguKN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FjSto-2vlv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2wPoQ7sHlj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ohgT1PwQP0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7DY63gvSuY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ideo" Target="https://www.youtube.com/embed/fQT8RhtxPb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Fi1WdTYX3G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www.youtube.com/embed/MpUH8lk1qs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fh9u_amafF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ideo" Target="https://www.youtube.com/embed/G170SdKMJ1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m05Gsvjlbyw"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ideo" Target="https://www.youtube.com/embed/z0RMJNXPAu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ideo" Target="https://www.youtube.com/embed/ktE312WhC9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7Chs-c5oaN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a9e68TNpgH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OQFEFMl15x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hIN1wH4iYd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88357" y="4691270"/>
            <a:ext cx="8915399" cy="6281529"/>
          </a:xfrm>
        </p:spPr>
        <p:txBody>
          <a:bodyPr/>
          <a:lstStyle/>
          <a:p>
            <a:endParaRPr lang="pt-BR" dirty="0"/>
          </a:p>
        </p:txBody>
      </p:sp>
      <p:sp>
        <p:nvSpPr>
          <p:cNvPr id="3" name="Subtítulo 2"/>
          <p:cNvSpPr>
            <a:spLocks noGrp="1"/>
          </p:cNvSpPr>
          <p:nvPr>
            <p:ph type="subTitle" idx="1"/>
          </p:nvPr>
        </p:nvSpPr>
        <p:spPr>
          <a:xfrm>
            <a:off x="2589213" y="357811"/>
            <a:ext cx="8915399" cy="715615"/>
          </a:xfrm>
        </p:spPr>
        <p:txBody>
          <a:bodyPr>
            <a:normAutofit fontScale="62500" lnSpcReduction="20000"/>
          </a:bodyPr>
          <a:lstStyle/>
          <a:p>
            <a:pPr algn="ctr"/>
            <a:r>
              <a:rPr lang="pt-BR" sz="5100" b="1" dirty="0">
                <a:latin typeface="Arial Black" panose="020B0A04020102020204" pitchFamily="34" charset="0"/>
              </a:rPr>
              <a:t>https://historiasdenassif.com.br/site</a:t>
            </a:r>
            <a:r>
              <a:rPr lang="pt-BR" sz="2000" dirty="0"/>
              <a:t>/</a:t>
            </a:r>
          </a:p>
        </p:txBody>
      </p:sp>
      <p:pic>
        <p:nvPicPr>
          <p:cNvPr id="3074" name="Picture 2" descr="https://historiasdenassif.com.br/site/wp-content/uploads/2021/01/historias-de-joao-nassif-ca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719" y="1225136"/>
            <a:ext cx="9753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55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24110"/>
            <a:ext cx="7921364" cy="682176"/>
          </a:xfrm>
        </p:spPr>
        <p:txBody>
          <a:bodyPr>
            <a:normAutofit fontScale="90000"/>
          </a:bodyPr>
          <a:lstStyle/>
          <a:p>
            <a:r>
              <a:rPr lang="pt-BR" dirty="0" smtClean="0"/>
              <a:t/>
            </a:r>
            <a:br>
              <a:rPr lang="pt-BR" dirty="0" smtClean="0"/>
            </a:br>
            <a:endParaRPr lang="pt-BR" dirty="0"/>
          </a:p>
        </p:txBody>
      </p:sp>
      <p:sp>
        <p:nvSpPr>
          <p:cNvPr id="3" name="Espaço Reservado para Conteúdo 2"/>
          <p:cNvSpPr>
            <a:spLocks noGrp="1"/>
          </p:cNvSpPr>
          <p:nvPr>
            <p:ph idx="1"/>
          </p:nvPr>
        </p:nvSpPr>
        <p:spPr>
          <a:xfrm>
            <a:off x="2879907" y="2686259"/>
            <a:ext cx="8915400" cy="21893888"/>
          </a:xfrm>
        </p:spPr>
        <p:txBody>
          <a:bodyPr/>
          <a:lstStyle/>
          <a:p>
            <a:pPr marL="0" indent="0">
              <a:buNone/>
            </a:pPr>
            <a:endParaRPr lang="pt-BR" dirty="0"/>
          </a:p>
          <a:p>
            <a:pPr marL="0" indent="0">
              <a:buNone/>
            </a:pPr>
            <a:endParaRPr lang="pt-BR" dirty="0"/>
          </a:p>
        </p:txBody>
      </p:sp>
      <p:sp>
        <p:nvSpPr>
          <p:cNvPr id="4" name="AutoShape 2" descr="morse - Wikimedia Commons/Reprodução - Wikimedia Commons/Reprodução"/>
          <p:cNvSpPr>
            <a:spLocks noChangeAspect="1" noChangeArrowheads="1"/>
          </p:cNvSpPr>
          <p:nvPr/>
        </p:nvSpPr>
        <p:spPr bwMode="auto">
          <a:xfrm>
            <a:off x="155575" y="-144463"/>
            <a:ext cx="304800" cy="17665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 name="Imagem 4"/>
          <p:cNvPicPr>
            <a:picLocks noChangeAspect="1"/>
          </p:cNvPicPr>
          <p:nvPr/>
        </p:nvPicPr>
        <p:blipFill>
          <a:blip r:embed="rId2"/>
          <a:stretch>
            <a:fillRect/>
          </a:stretch>
        </p:blipFill>
        <p:spPr>
          <a:xfrm>
            <a:off x="3345572" y="419324"/>
            <a:ext cx="6753021" cy="6583339"/>
          </a:xfrm>
          <a:prstGeom prst="rect">
            <a:avLst/>
          </a:prstGeom>
        </p:spPr>
      </p:pic>
    </p:spTree>
    <p:extLst>
      <p:ext uri="{BB962C8B-B14F-4D97-AF65-F5344CB8AC3E}">
        <p14:creationId xmlns:p14="http://schemas.microsoft.com/office/powerpoint/2010/main" val="3248413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cf25L91K3I"/>
          <p:cNvPicPr>
            <a:picLocks noRot="1" noChangeAspect="1"/>
          </p:cNvPicPr>
          <p:nvPr>
            <a:videoFile r:link="rId1"/>
          </p:nvPr>
        </p:nvPicPr>
        <p:blipFill>
          <a:blip r:embed="rId3"/>
          <a:stretch>
            <a:fillRect/>
          </a:stretch>
        </p:blipFill>
        <p:spPr>
          <a:xfrm>
            <a:off x="2337684" y="258417"/>
            <a:ext cx="8118152" cy="5935671"/>
          </a:xfrm>
          <a:prstGeom prst="rect">
            <a:avLst/>
          </a:prstGeom>
        </p:spPr>
      </p:pic>
    </p:spTree>
    <p:extLst>
      <p:ext uri="{BB962C8B-B14F-4D97-AF65-F5344CB8AC3E}">
        <p14:creationId xmlns:p14="http://schemas.microsoft.com/office/powerpoint/2010/main" val="4051867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V1UKWWOv8U"/>
          <p:cNvPicPr>
            <a:picLocks noRot="1" noChangeAspect="1"/>
          </p:cNvPicPr>
          <p:nvPr>
            <a:videoFile r:link="rId1"/>
          </p:nvPr>
        </p:nvPicPr>
        <p:blipFill>
          <a:blip r:embed="rId3"/>
          <a:stretch>
            <a:fillRect/>
          </a:stretch>
        </p:blipFill>
        <p:spPr>
          <a:xfrm>
            <a:off x="1910292" y="790575"/>
            <a:ext cx="9905999" cy="5572125"/>
          </a:xfrm>
          <a:prstGeom prst="rect">
            <a:avLst/>
          </a:prstGeom>
        </p:spPr>
      </p:pic>
    </p:spTree>
    <p:extLst>
      <p:ext uri="{BB962C8B-B14F-4D97-AF65-F5344CB8AC3E}">
        <p14:creationId xmlns:p14="http://schemas.microsoft.com/office/powerpoint/2010/main" val="2455910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dm2PvQcKd8"/>
          <p:cNvPicPr>
            <a:picLocks noRot="1" noChangeAspect="1"/>
          </p:cNvPicPr>
          <p:nvPr>
            <a:videoFile r:link="rId1"/>
          </p:nvPr>
        </p:nvPicPr>
        <p:blipFill>
          <a:blip r:embed="rId3"/>
          <a:stretch>
            <a:fillRect/>
          </a:stretch>
        </p:blipFill>
        <p:spPr>
          <a:xfrm>
            <a:off x="1114425" y="752475"/>
            <a:ext cx="10029825" cy="6848475"/>
          </a:xfrm>
          <a:prstGeom prst="rect">
            <a:avLst/>
          </a:prstGeom>
        </p:spPr>
      </p:pic>
    </p:spTree>
    <p:extLst>
      <p:ext uri="{BB962C8B-B14F-4D97-AF65-F5344CB8AC3E}">
        <p14:creationId xmlns:p14="http://schemas.microsoft.com/office/powerpoint/2010/main" val="1813870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QaUFguKNns"/>
          <p:cNvPicPr>
            <a:picLocks noRot="1" noChangeAspect="1"/>
          </p:cNvPicPr>
          <p:nvPr>
            <a:videoFile r:link="rId1"/>
          </p:nvPr>
        </p:nvPicPr>
        <p:blipFill>
          <a:blip r:embed="rId3"/>
          <a:stretch>
            <a:fillRect/>
          </a:stretch>
        </p:blipFill>
        <p:spPr>
          <a:xfrm>
            <a:off x="1796716" y="1010653"/>
            <a:ext cx="10138611" cy="5702968"/>
          </a:xfrm>
          <a:prstGeom prst="rect">
            <a:avLst/>
          </a:prstGeom>
        </p:spPr>
      </p:pic>
    </p:spTree>
    <p:extLst>
      <p:ext uri="{BB962C8B-B14F-4D97-AF65-F5344CB8AC3E}">
        <p14:creationId xmlns:p14="http://schemas.microsoft.com/office/powerpoint/2010/main" val="4103243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jSto-2vlvo"/>
          <p:cNvPicPr>
            <a:picLocks noRot="1" noChangeAspect="1"/>
          </p:cNvPicPr>
          <p:nvPr>
            <a:videoFile r:link="rId1"/>
          </p:nvPr>
        </p:nvPicPr>
        <p:blipFill>
          <a:blip r:embed="rId3"/>
          <a:stretch>
            <a:fillRect/>
          </a:stretch>
        </p:blipFill>
        <p:spPr>
          <a:xfrm>
            <a:off x="1905000" y="104775"/>
            <a:ext cx="9267825" cy="7326511"/>
          </a:xfrm>
          <a:prstGeom prst="rect">
            <a:avLst/>
          </a:prstGeom>
        </p:spPr>
      </p:pic>
    </p:spTree>
    <p:extLst>
      <p:ext uri="{BB962C8B-B14F-4D97-AF65-F5344CB8AC3E}">
        <p14:creationId xmlns:p14="http://schemas.microsoft.com/office/powerpoint/2010/main" val="792665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wPoQ7sHljk"/>
          <p:cNvPicPr>
            <a:picLocks noRot="1" noChangeAspect="1"/>
          </p:cNvPicPr>
          <p:nvPr>
            <a:videoFile r:link="rId1"/>
          </p:nvPr>
        </p:nvPicPr>
        <p:blipFill>
          <a:blip r:embed="rId3"/>
          <a:stretch>
            <a:fillRect/>
          </a:stretch>
        </p:blipFill>
        <p:spPr>
          <a:xfrm>
            <a:off x="2219325" y="995844"/>
            <a:ext cx="8640233" cy="5347806"/>
          </a:xfrm>
          <a:prstGeom prst="rect">
            <a:avLst/>
          </a:prstGeom>
        </p:spPr>
      </p:pic>
    </p:spTree>
    <p:extLst>
      <p:ext uri="{BB962C8B-B14F-4D97-AF65-F5344CB8AC3E}">
        <p14:creationId xmlns:p14="http://schemas.microsoft.com/office/powerpoint/2010/main" val="2469302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hgT1PwQP0s"/>
          <p:cNvPicPr>
            <a:picLocks noRot="1" noChangeAspect="1"/>
          </p:cNvPicPr>
          <p:nvPr>
            <a:videoFile r:link="rId1"/>
          </p:nvPr>
        </p:nvPicPr>
        <p:blipFill>
          <a:blip r:embed="rId3"/>
          <a:stretch>
            <a:fillRect/>
          </a:stretch>
        </p:blipFill>
        <p:spPr>
          <a:xfrm>
            <a:off x="609600" y="342900"/>
            <a:ext cx="11058525" cy="6372225"/>
          </a:xfrm>
          <a:prstGeom prst="rect">
            <a:avLst/>
          </a:prstGeom>
        </p:spPr>
      </p:pic>
    </p:spTree>
    <p:extLst>
      <p:ext uri="{BB962C8B-B14F-4D97-AF65-F5344CB8AC3E}">
        <p14:creationId xmlns:p14="http://schemas.microsoft.com/office/powerpoint/2010/main" val="420369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DY63gvSuYI"/>
          <p:cNvPicPr>
            <a:picLocks noRot="1" noChangeAspect="1"/>
          </p:cNvPicPr>
          <p:nvPr>
            <a:videoFile r:link="rId1"/>
          </p:nvPr>
        </p:nvPicPr>
        <p:blipFill>
          <a:blip r:embed="rId3"/>
          <a:stretch>
            <a:fillRect/>
          </a:stretch>
        </p:blipFill>
        <p:spPr>
          <a:xfrm>
            <a:off x="2133600" y="247650"/>
            <a:ext cx="8483600" cy="6448425"/>
          </a:xfrm>
          <a:prstGeom prst="rect">
            <a:avLst/>
          </a:prstGeom>
        </p:spPr>
      </p:pic>
    </p:spTree>
    <p:extLst>
      <p:ext uri="{BB962C8B-B14F-4D97-AF65-F5344CB8AC3E}">
        <p14:creationId xmlns:p14="http://schemas.microsoft.com/office/powerpoint/2010/main" val="1204318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QT8RhtxPbw"/>
          <p:cNvPicPr>
            <a:picLocks noRot="1" noChangeAspect="1"/>
          </p:cNvPicPr>
          <p:nvPr>
            <a:videoFile r:link="rId1"/>
          </p:nvPr>
        </p:nvPicPr>
        <p:blipFill>
          <a:blip r:embed="rId3"/>
          <a:stretch>
            <a:fillRect/>
          </a:stretch>
        </p:blipFill>
        <p:spPr>
          <a:xfrm>
            <a:off x="1695450" y="953691"/>
            <a:ext cx="9226550" cy="5189934"/>
          </a:xfrm>
          <a:prstGeom prst="rect">
            <a:avLst/>
          </a:prstGeom>
        </p:spPr>
      </p:pic>
    </p:spTree>
    <p:extLst>
      <p:ext uri="{BB962C8B-B14F-4D97-AF65-F5344CB8AC3E}">
        <p14:creationId xmlns:p14="http://schemas.microsoft.com/office/powerpoint/2010/main" val="1736617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a:latin typeface="Arial Black" panose="020B0A04020102020204" pitchFamily="34" charset="0"/>
              </a:rPr>
              <a:t>J</a:t>
            </a:r>
            <a:r>
              <a:rPr lang="pt-BR" dirty="0" smtClean="0">
                <a:latin typeface="Arial Black" panose="020B0A04020102020204" pitchFamily="34" charset="0"/>
              </a:rPr>
              <a:t>ORNALISMO</a:t>
            </a:r>
            <a:endParaRPr lang="pt-BR" dirty="0">
              <a:latin typeface="Arial Black" panose="020B0A04020102020204" pitchFamily="34" charset="0"/>
            </a:endParaRPr>
          </a:p>
        </p:txBody>
      </p:sp>
      <p:sp>
        <p:nvSpPr>
          <p:cNvPr id="3" name="Subtítulo 2"/>
          <p:cNvSpPr>
            <a:spLocks noGrp="1"/>
          </p:cNvSpPr>
          <p:nvPr>
            <p:ph type="subTitle" idx="1"/>
          </p:nvPr>
        </p:nvSpPr>
        <p:spPr/>
        <p:txBody>
          <a:bodyPr>
            <a:normAutofit/>
          </a:bodyPr>
          <a:lstStyle/>
          <a:p>
            <a:pPr algn="ctr"/>
            <a:r>
              <a:rPr lang="pt-BR" b="1" dirty="0" smtClean="0">
                <a:solidFill>
                  <a:schemeClr val="tx1"/>
                </a:solidFill>
                <a:latin typeface="Arial Black" panose="020B0A04020102020204" pitchFamily="34" charset="0"/>
              </a:rPr>
              <a:t> Apresentação: João Umberto Nassif  -- Jornalista</a:t>
            </a:r>
            <a:endParaRPr lang="pt-BR" b="1" dirty="0">
              <a:solidFill>
                <a:schemeClr val="tx1"/>
              </a:solidFill>
              <a:latin typeface="Arial Black" panose="020B0A04020102020204" pitchFamily="34" charset="0"/>
            </a:endParaRPr>
          </a:p>
        </p:txBody>
      </p:sp>
      <p:pic>
        <p:nvPicPr>
          <p:cNvPr id="1026" name="Picture 2" descr="CCT vota nesta quarta projetos sobre concessão de rádios e TVs — Senado  Notí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516" y="648363"/>
            <a:ext cx="4181754" cy="277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059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1WdTYX3G4"/>
          <p:cNvPicPr>
            <a:picLocks noRot="1" noChangeAspect="1"/>
          </p:cNvPicPr>
          <p:nvPr>
            <a:videoFile r:link="rId1"/>
          </p:nvPr>
        </p:nvPicPr>
        <p:blipFill>
          <a:blip r:embed="rId3"/>
          <a:stretch>
            <a:fillRect/>
          </a:stretch>
        </p:blipFill>
        <p:spPr>
          <a:xfrm>
            <a:off x="1695450" y="561975"/>
            <a:ext cx="9446683" cy="5972175"/>
          </a:xfrm>
          <a:prstGeom prst="rect">
            <a:avLst/>
          </a:prstGeom>
        </p:spPr>
      </p:pic>
    </p:spTree>
    <p:extLst>
      <p:ext uri="{BB962C8B-B14F-4D97-AF65-F5344CB8AC3E}">
        <p14:creationId xmlns:p14="http://schemas.microsoft.com/office/powerpoint/2010/main" val="2393878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pUH8lk1qs8"/>
          <p:cNvPicPr>
            <a:picLocks noRot="1" noChangeAspect="1"/>
          </p:cNvPicPr>
          <p:nvPr>
            <a:videoFile r:link="rId1"/>
          </p:nvPr>
        </p:nvPicPr>
        <p:blipFill>
          <a:blip r:embed="rId3"/>
          <a:stretch>
            <a:fillRect/>
          </a:stretch>
        </p:blipFill>
        <p:spPr>
          <a:xfrm>
            <a:off x="801922" y="534073"/>
            <a:ext cx="11068050" cy="6225778"/>
          </a:xfrm>
          <a:prstGeom prst="rect">
            <a:avLst/>
          </a:prstGeom>
        </p:spPr>
      </p:pic>
    </p:spTree>
    <p:extLst>
      <p:ext uri="{BB962C8B-B14F-4D97-AF65-F5344CB8AC3E}">
        <p14:creationId xmlns:p14="http://schemas.microsoft.com/office/powerpoint/2010/main" val="1361460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h9u_amafFI"/>
          <p:cNvPicPr>
            <a:picLocks noRot="1" noChangeAspect="1"/>
          </p:cNvPicPr>
          <p:nvPr>
            <a:videoFile r:link="rId1"/>
          </p:nvPr>
        </p:nvPicPr>
        <p:blipFill>
          <a:blip r:embed="rId3"/>
          <a:stretch>
            <a:fillRect/>
          </a:stretch>
        </p:blipFill>
        <p:spPr>
          <a:xfrm>
            <a:off x="2266122" y="977017"/>
            <a:ext cx="6520069" cy="5026218"/>
          </a:xfrm>
          <a:prstGeom prst="rect">
            <a:avLst/>
          </a:prstGeom>
        </p:spPr>
      </p:pic>
    </p:spTree>
    <p:extLst>
      <p:ext uri="{BB962C8B-B14F-4D97-AF65-F5344CB8AC3E}">
        <p14:creationId xmlns:p14="http://schemas.microsoft.com/office/powerpoint/2010/main" val="2363184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170SdKMJ1o"/>
          <p:cNvPicPr>
            <a:picLocks noRot="1" noChangeAspect="1"/>
          </p:cNvPicPr>
          <p:nvPr>
            <a:videoFile r:link="rId1"/>
          </p:nvPr>
        </p:nvPicPr>
        <p:blipFill>
          <a:blip r:embed="rId3"/>
          <a:stretch>
            <a:fillRect/>
          </a:stretch>
        </p:blipFill>
        <p:spPr>
          <a:xfrm>
            <a:off x="2557669" y="1049572"/>
            <a:ext cx="8815343" cy="4958631"/>
          </a:xfrm>
          <a:prstGeom prst="rect">
            <a:avLst/>
          </a:prstGeom>
        </p:spPr>
      </p:pic>
    </p:spTree>
    <p:extLst>
      <p:ext uri="{BB962C8B-B14F-4D97-AF65-F5344CB8AC3E}">
        <p14:creationId xmlns:p14="http://schemas.microsoft.com/office/powerpoint/2010/main" val="1160900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05Gsvjlbyw"/>
          <p:cNvPicPr>
            <a:picLocks noRot="1" noChangeAspect="1"/>
          </p:cNvPicPr>
          <p:nvPr>
            <a:videoFile r:link="rId1"/>
          </p:nvPr>
        </p:nvPicPr>
        <p:blipFill>
          <a:blip r:embed="rId3"/>
          <a:stretch>
            <a:fillRect/>
          </a:stretch>
        </p:blipFill>
        <p:spPr>
          <a:xfrm>
            <a:off x="2157453" y="612251"/>
            <a:ext cx="9697058" cy="5454595"/>
          </a:xfrm>
          <a:prstGeom prst="rect">
            <a:avLst/>
          </a:prstGeom>
        </p:spPr>
      </p:pic>
      <p:pic>
        <p:nvPicPr>
          <p:cNvPr id="4" name="m05Gsvjlbyw"/>
          <p:cNvPicPr>
            <a:picLocks noRot="1" noChangeAspect="1"/>
          </p:cNvPicPr>
          <p:nvPr>
            <a:videoFile r:link="rId1"/>
          </p:nvPr>
        </p:nvPicPr>
        <p:blipFill>
          <a:blip r:embed="rId3"/>
          <a:stretch>
            <a:fillRect/>
          </a:stretch>
        </p:blipFill>
        <p:spPr>
          <a:xfrm>
            <a:off x="2149432" y="604230"/>
            <a:ext cx="9697058" cy="5454595"/>
          </a:xfrm>
          <a:prstGeom prst="rect">
            <a:avLst/>
          </a:prstGeom>
        </p:spPr>
      </p:pic>
    </p:spTree>
    <p:extLst>
      <p:ext uri="{BB962C8B-B14F-4D97-AF65-F5344CB8AC3E}">
        <p14:creationId xmlns:p14="http://schemas.microsoft.com/office/powerpoint/2010/main" val="3450993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0RMJNXPAu8"/>
          <p:cNvPicPr>
            <a:picLocks noRot="1" noChangeAspect="1"/>
          </p:cNvPicPr>
          <p:nvPr>
            <a:videoFile r:link="rId1"/>
          </p:nvPr>
        </p:nvPicPr>
        <p:blipFill>
          <a:blip r:embed="rId3"/>
          <a:stretch>
            <a:fillRect/>
          </a:stretch>
        </p:blipFill>
        <p:spPr>
          <a:xfrm>
            <a:off x="1678609" y="1184744"/>
            <a:ext cx="9697057" cy="5454595"/>
          </a:xfrm>
          <a:prstGeom prst="rect">
            <a:avLst/>
          </a:prstGeom>
        </p:spPr>
      </p:pic>
    </p:spTree>
    <p:extLst>
      <p:ext uri="{BB962C8B-B14F-4D97-AF65-F5344CB8AC3E}">
        <p14:creationId xmlns:p14="http://schemas.microsoft.com/office/powerpoint/2010/main" val="458123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tE312WhC9s"/>
          <p:cNvPicPr>
            <a:picLocks noRot="1" noChangeAspect="1"/>
          </p:cNvPicPr>
          <p:nvPr>
            <a:videoFile r:link="rId1"/>
          </p:nvPr>
        </p:nvPicPr>
        <p:blipFill>
          <a:blip r:embed="rId3"/>
          <a:stretch>
            <a:fillRect/>
          </a:stretch>
        </p:blipFill>
        <p:spPr>
          <a:xfrm>
            <a:off x="1786394" y="913406"/>
            <a:ext cx="9840181" cy="5535102"/>
          </a:xfrm>
          <a:prstGeom prst="rect">
            <a:avLst/>
          </a:prstGeom>
        </p:spPr>
      </p:pic>
    </p:spTree>
    <p:extLst>
      <p:ext uri="{BB962C8B-B14F-4D97-AF65-F5344CB8AC3E}">
        <p14:creationId xmlns:p14="http://schemas.microsoft.com/office/powerpoint/2010/main" val="3356053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Chs-c5oaNM"/>
          <p:cNvPicPr>
            <a:picLocks noRot="1" noChangeAspect="1"/>
          </p:cNvPicPr>
          <p:nvPr>
            <a:videoFile r:link="rId1"/>
          </p:nvPr>
        </p:nvPicPr>
        <p:blipFill>
          <a:blip r:embed="rId3"/>
          <a:stretch>
            <a:fillRect/>
          </a:stretch>
        </p:blipFill>
        <p:spPr>
          <a:xfrm>
            <a:off x="2359770" y="1144988"/>
            <a:ext cx="9315394" cy="5239909"/>
          </a:xfrm>
          <a:prstGeom prst="rect">
            <a:avLst/>
          </a:prstGeom>
        </p:spPr>
      </p:pic>
    </p:spTree>
    <p:extLst>
      <p:ext uri="{BB962C8B-B14F-4D97-AF65-F5344CB8AC3E}">
        <p14:creationId xmlns:p14="http://schemas.microsoft.com/office/powerpoint/2010/main" val="3653601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istoriasdenassif.com.br/site/wp-content/uploads/2021/01/historias-de-joao-nassif-ca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54" y="1224500"/>
            <a:ext cx="9753600" cy="597670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dirty="0"/>
              <a:t>https://historiasdenassif.com.br/site/</a:t>
            </a:r>
          </a:p>
        </p:txBody>
      </p:sp>
    </p:spTree>
    <p:extLst>
      <p:ext uri="{BB962C8B-B14F-4D97-AF65-F5344CB8AC3E}">
        <p14:creationId xmlns:p14="http://schemas.microsoft.com/office/powerpoint/2010/main" val="1653281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596348"/>
            <a:ext cx="8911687" cy="6261652"/>
          </a:xfrm>
        </p:spPr>
        <p:txBody>
          <a:bodyPr>
            <a:normAutofit/>
          </a:bodyPr>
          <a:lstStyle/>
          <a:p>
            <a:pPr algn="ctr"/>
            <a:r>
              <a:rPr lang="pt-BR" sz="4000" dirty="0">
                <a:latin typeface="Arial Black" panose="020B0A04020102020204" pitchFamily="34" charset="0"/>
              </a:rPr>
              <a:t/>
            </a:r>
            <a:br>
              <a:rPr lang="pt-BR" sz="4000" dirty="0">
                <a:latin typeface="Arial Black" panose="020B0A04020102020204" pitchFamily="34" charset="0"/>
              </a:rPr>
            </a:br>
            <a:r>
              <a:rPr lang="pt-BR" sz="4000" dirty="0" smtClean="0">
                <a:latin typeface="Arial Black" panose="020B0A04020102020204" pitchFamily="34" charset="0"/>
              </a:rPr>
              <a:t/>
            </a:r>
            <a:br>
              <a:rPr lang="pt-BR" sz="4000" dirty="0" smtClean="0">
                <a:latin typeface="Arial Black" panose="020B0A04020102020204" pitchFamily="34" charset="0"/>
              </a:rPr>
            </a:br>
            <a:r>
              <a:rPr lang="pt-BR" sz="4000" dirty="0">
                <a:latin typeface="Arial Black" panose="020B0A04020102020204" pitchFamily="34" charset="0"/>
              </a:rPr>
              <a:t/>
            </a:r>
            <a:br>
              <a:rPr lang="pt-BR" sz="4000" dirty="0">
                <a:latin typeface="Arial Black" panose="020B0A04020102020204" pitchFamily="34" charset="0"/>
              </a:rPr>
            </a:br>
            <a:r>
              <a:rPr lang="pt-BR" sz="4000" dirty="0" smtClean="0">
                <a:latin typeface="Arial Black" panose="020B0A04020102020204" pitchFamily="34" charset="0"/>
              </a:rPr>
              <a:t/>
            </a:r>
            <a:br>
              <a:rPr lang="pt-BR" sz="4000" dirty="0" smtClean="0">
                <a:latin typeface="Arial Black" panose="020B0A04020102020204" pitchFamily="34" charset="0"/>
              </a:rPr>
            </a:br>
            <a:r>
              <a:rPr lang="pt-BR" sz="6000" dirty="0" smtClean="0">
                <a:latin typeface="Arial Black" panose="020B0A04020102020204" pitchFamily="34" charset="0"/>
              </a:rPr>
              <a:t>         OBRIGADO !!!</a:t>
            </a:r>
            <a:endParaRPr lang="pt-BR" sz="6000" dirty="0">
              <a:latin typeface="Arial Black" panose="020B0A04020102020204" pitchFamily="34" charset="0"/>
            </a:endParaRPr>
          </a:p>
        </p:txBody>
      </p:sp>
    </p:spTree>
    <p:extLst>
      <p:ext uri="{BB962C8B-B14F-4D97-AF65-F5344CB8AC3E}">
        <p14:creationId xmlns:p14="http://schemas.microsoft.com/office/powerpoint/2010/main" val="2940457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latin typeface="Arial Black" panose="020B0A04020102020204" pitchFamily="34" charset="0"/>
              </a:rPr>
              <a:t>Rádios, jornais, televisões e sites estão cheios de conteúdo jornalístico.</a:t>
            </a:r>
          </a:p>
        </p:txBody>
      </p:sp>
      <p:pic>
        <p:nvPicPr>
          <p:cNvPr id="2050" name="Picture 2" descr="A história do rádio: um veículo de tradição e eficiência - Senac RJ"/>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6345" y="1534052"/>
            <a:ext cx="3101747" cy="19440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rádio que ainda não virou TV: Justiça cassa concessão do canal 32 e Jovem  Pan fica na geladeira | Oc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392" y="4156241"/>
            <a:ext cx="5176300" cy="28987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ornal O Estado do Maranhão - Você conectado com a notíc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564" y="1193731"/>
            <a:ext cx="4818490" cy="27673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Sites de mídias sociais e ícones de aplicativos e logotipos | Midias  sociais, Logotipos, Aplicativ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pic>
        <p:nvPicPr>
          <p:cNvPr id="2058" name="Picture 10" descr="Redes Sociais PNG Images | Vetores e arquivos PSD | Download grátis em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6006" y="453404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335 Telégrafo De Morse Fotos - Fotos de Stock Gratuitas 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325" y="1527684"/>
            <a:ext cx="2873548" cy="195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392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8313" y="254442"/>
            <a:ext cx="9612202" cy="1240403"/>
          </a:xfrm>
        </p:spPr>
        <p:txBody>
          <a:bodyPr>
            <a:normAutofit/>
          </a:bodyPr>
          <a:lstStyle/>
          <a:p>
            <a:r>
              <a:rPr lang="pt-BR" sz="2400" dirty="0">
                <a:latin typeface="Arial Black" panose="020B0A04020102020204" pitchFamily="34" charset="0"/>
              </a:rPr>
              <a:t>Apesar dessa convivência contínua, você realmente sabe o que é jornalismo e qual o seu papel na sociedade? </a:t>
            </a:r>
          </a:p>
        </p:txBody>
      </p:sp>
      <p:pic>
        <p:nvPicPr>
          <p:cNvPr id="3074" name="Picture 2" descr="As expressões faciais cépticas do homem de negócios enfrentam com os pontos  de interrogação em cima de sua cabeça. Ilustração em vetor retrô pop art em  estilo cômico 271488 Vetor no Vecteez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8289" y="1824632"/>
            <a:ext cx="4778926" cy="477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37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a9e68TNpgH8"/>
          <p:cNvPicPr>
            <a:picLocks noGrp="1" noRot="1" noChangeAspect="1"/>
          </p:cNvPicPr>
          <p:nvPr>
            <p:ph idx="1"/>
            <a:videoFile r:link="rId1"/>
          </p:nvPr>
        </p:nvPicPr>
        <p:blipFill>
          <a:blip r:embed="rId3"/>
          <a:stretch>
            <a:fillRect/>
          </a:stretch>
        </p:blipFill>
        <p:spPr>
          <a:xfrm>
            <a:off x="2759242" y="1905000"/>
            <a:ext cx="7893283" cy="4439971"/>
          </a:xfrm>
          <a:prstGeom prst="rect">
            <a:avLst/>
          </a:prstGeom>
        </p:spPr>
      </p:pic>
    </p:spTree>
    <p:extLst>
      <p:ext uri="{BB962C8B-B14F-4D97-AF65-F5344CB8AC3E}">
        <p14:creationId xmlns:p14="http://schemas.microsoft.com/office/powerpoint/2010/main" val="2337132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5461" y="397564"/>
            <a:ext cx="8911687" cy="1685678"/>
          </a:xfrm>
        </p:spPr>
        <p:txBody>
          <a:bodyPr>
            <a:normAutofit/>
          </a:bodyPr>
          <a:lstStyle/>
          <a:p>
            <a:r>
              <a:rPr lang="pt-BR" b="1" dirty="0"/>
              <a:t/>
            </a:r>
            <a:br>
              <a:rPr lang="pt-BR" b="1" dirty="0"/>
            </a:br>
            <a:endParaRPr lang="pt-BR" dirty="0"/>
          </a:p>
        </p:txBody>
      </p:sp>
      <p:pic>
        <p:nvPicPr>
          <p:cNvPr id="1026" name="Picture 2" descr="Na imagem acima, Gutenberg (à direita) manuseia um panfleto impresso em tipos móve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47004" y="2725860"/>
            <a:ext cx="4569861" cy="3487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annes Gutenberg foi um inventor alemão que criou a prensa e fez com que os livros fossem produzidos em massa — Foto: Getty Images via B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284" y="2258169"/>
            <a:ext cx="4542048" cy="4758995"/>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2691284" y="182881"/>
            <a:ext cx="6452716" cy="2269467"/>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pt-BR" b="1" dirty="0">
                <a:latin typeface="Arial Black" panose="020B0A04020102020204" pitchFamily="34" charset="0"/>
                <a:ea typeface="Calibri" panose="020F0502020204030204" pitchFamily="34" charset="0"/>
                <a:cs typeface="Times New Roman" panose="02020603050405020304" pitchFamily="18" charset="0"/>
              </a:rPr>
              <a:t>O alemão </a:t>
            </a:r>
            <a:r>
              <a:rPr lang="pt-BR" b="1" u="sng" dirty="0" err="1">
                <a:latin typeface="Arial Black" panose="020B0A04020102020204" pitchFamily="34" charset="0"/>
                <a:ea typeface="Calibri" panose="020F0502020204030204" pitchFamily="34" charset="0"/>
                <a:cs typeface="Times New Roman" panose="02020603050405020304" pitchFamily="18" charset="0"/>
              </a:rPr>
              <a:t>Johannes</a:t>
            </a:r>
            <a:r>
              <a:rPr lang="pt-BR" b="1" u="sng" dirty="0">
                <a:latin typeface="Arial Black" panose="020B0A04020102020204" pitchFamily="34" charset="0"/>
                <a:ea typeface="Calibri" panose="020F0502020204030204" pitchFamily="34" charset="0"/>
                <a:cs typeface="Times New Roman" panose="02020603050405020304" pitchFamily="18" charset="0"/>
              </a:rPr>
              <a:t> Gutenberg</a:t>
            </a:r>
            <a:r>
              <a:rPr lang="pt-BR" b="1" dirty="0">
                <a:latin typeface="Arial Black" panose="020B0A04020102020204" pitchFamily="34" charset="0"/>
                <a:ea typeface="Calibri" panose="020F0502020204030204" pitchFamily="34" charset="0"/>
                <a:cs typeface="Times New Roman" panose="02020603050405020304" pitchFamily="18" charset="0"/>
              </a:rPr>
              <a:t> inventou há quase </a:t>
            </a:r>
            <a:r>
              <a:rPr lang="pt-BR"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600</a:t>
            </a:r>
            <a:r>
              <a:rPr lang="pt-BR" b="1" dirty="0">
                <a:latin typeface="Arial Black" panose="020B0A04020102020204" pitchFamily="34" charset="0"/>
                <a:ea typeface="Calibri" panose="020F0502020204030204" pitchFamily="34" charset="0"/>
                <a:cs typeface="Times New Roman" panose="02020603050405020304" pitchFamily="18" charset="0"/>
              </a:rPr>
              <a:t> anos a prensa de tipos metálicos móveis, o que abriu caminho para a produção em massa de livros e transformou a forma como acessamos e divulgamos o conhecimento.</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Arial Black" panose="020B0A0402010202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448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Invenção levou a um maior acesso à informação</a:t>
            </a:r>
            <a:br>
              <a:rPr lang="pt-BR" b="1" dirty="0"/>
            </a:br>
            <a:endParaRPr lang="pt-BR" dirty="0"/>
          </a:p>
        </p:txBody>
      </p:sp>
      <p:pic>
        <p:nvPicPr>
          <p:cNvPr id="2050" name="Picture 2" descr="A prensa de Gutenberg deu início a um grande negócio comercial que se expandiu internacionalmente nos séculos seguintes — Foto: Getty Images via BB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3745" y="2240262"/>
            <a:ext cx="6533101" cy="435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733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Black" panose="020B0A04020102020204" pitchFamily="34" charset="0"/>
              </a:rPr>
              <a:t>O QUE É UM TELÉGRAFO?</a:t>
            </a:r>
            <a:endParaRPr lang="pt-BR" dirty="0">
              <a:latin typeface="Arial Black" panose="020B0A04020102020204" pitchFamily="34" charset="0"/>
            </a:endParaRPr>
          </a:p>
        </p:txBody>
      </p:sp>
      <p:pic>
        <p:nvPicPr>
          <p:cNvPr id="5" name="OQFEFMl15xk"/>
          <p:cNvPicPr>
            <a:picLocks noGrp="1" noRot="1" noChangeAspect="1"/>
          </p:cNvPicPr>
          <p:nvPr>
            <p:ph idx="1"/>
            <a:videoFile r:link="rId1"/>
          </p:nvPr>
        </p:nvPicPr>
        <p:blipFill>
          <a:blip r:embed="rId3"/>
          <a:stretch>
            <a:fillRect/>
          </a:stretch>
        </p:blipFill>
        <p:spPr>
          <a:xfrm>
            <a:off x="2027582" y="1490071"/>
            <a:ext cx="8726651" cy="4908741"/>
          </a:xfrm>
          <a:prstGeom prst="rect">
            <a:avLst/>
          </a:prstGeom>
        </p:spPr>
      </p:pic>
    </p:spTree>
    <p:extLst>
      <p:ext uri="{BB962C8B-B14F-4D97-AF65-F5344CB8AC3E}">
        <p14:creationId xmlns:p14="http://schemas.microsoft.com/office/powerpoint/2010/main" val="3880273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43514"/>
          </a:xfrm>
        </p:spPr>
        <p:txBody>
          <a:bodyPr/>
          <a:lstStyle/>
          <a:p>
            <a:pPr algn="ctr"/>
            <a:r>
              <a:rPr lang="pt-BR" dirty="0" smtClean="0">
                <a:latin typeface="Arial Black" panose="020B0A04020102020204" pitchFamily="34" charset="0"/>
              </a:rPr>
              <a:t>TEL.ÉGRAFO</a:t>
            </a:r>
            <a:endParaRPr lang="pt-BR" dirty="0">
              <a:latin typeface="Arial Black" panose="020B0A04020102020204" pitchFamily="34" charset="0"/>
            </a:endParaRPr>
          </a:p>
        </p:txBody>
      </p:sp>
      <p:pic>
        <p:nvPicPr>
          <p:cNvPr id="4" name="hIN1wH4iYdg"/>
          <p:cNvPicPr>
            <a:picLocks noGrp="1" noRot="1" noChangeAspect="1"/>
          </p:cNvPicPr>
          <p:nvPr>
            <p:ph idx="1"/>
            <a:videoFile r:link="rId1"/>
          </p:nvPr>
        </p:nvPicPr>
        <p:blipFill>
          <a:blip r:embed="rId3"/>
          <a:stretch>
            <a:fillRect/>
          </a:stretch>
        </p:blipFill>
        <p:spPr>
          <a:xfrm>
            <a:off x="2360429" y="1534517"/>
            <a:ext cx="8608764" cy="4842429"/>
          </a:xfrm>
          <a:prstGeom prst="rect">
            <a:avLst/>
          </a:prstGeom>
        </p:spPr>
      </p:pic>
    </p:spTree>
    <p:extLst>
      <p:ext uri="{BB962C8B-B14F-4D97-AF65-F5344CB8AC3E}">
        <p14:creationId xmlns:p14="http://schemas.microsoft.com/office/powerpoint/2010/main" val="151344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1842</TotalTime>
  <Words>103</Words>
  <Application>Microsoft Office PowerPoint</Application>
  <PresentationFormat>Widescreen</PresentationFormat>
  <Paragraphs>14</Paragraphs>
  <Slides>29</Slides>
  <Notes>0</Notes>
  <HiddenSlides>0</HiddenSlides>
  <MMClips>21</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29</vt:i4>
      </vt:variant>
    </vt:vector>
  </HeadingPairs>
  <TitlesOfParts>
    <vt:vector size="37" baseType="lpstr">
      <vt:lpstr>Arial</vt:lpstr>
      <vt:lpstr>Arial Black</vt:lpstr>
      <vt:lpstr>Calibri</vt:lpstr>
      <vt:lpstr>Century Gothic</vt:lpstr>
      <vt:lpstr>Symbol</vt:lpstr>
      <vt:lpstr>Times New Roman</vt:lpstr>
      <vt:lpstr>Wingdings 3</vt:lpstr>
      <vt:lpstr>Cacho</vt:lpstr>
      <vt:lpstr>Apresentação do PowerPoint</vt:lpstr>
      <vt:lpstr>JORNALISMO</vt:lpstr>
      <vt:lpstr>Rádios, jornais, televisões e sites estão cheios de conteúdo jornalístico.</vt:lpstr>
      <vt:lpstr>Apesar dessa convivência contínua, você realmente sabe o que é jornalismo e qual o seu papel na sociedade? </vt:lpstr>
      <vt:lpstr>Apresentação do PowerPoint</vt:lpstr>
      <vt:lpstr> </vt:lpstr>
      <vt:lpstr>Invenção levou a um maior acesso à informação </vt:lpstr>
      <vt:lpstr>O QUE É UM TELÉGRAFO?</vt:lpstr>
      <vt:lpstr>TEL.ÉGRAFO</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https://historiasdenassif.com.br/site/</vt:lpstr>
      <vt:lpstr>             OBRIGADO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JORNALISMO</dc:title>
  <dc:creator>User</dc:creator>
  <cp:lastModifiedBy>User</cp:lastModifiedBy>
  <cp:revision>106</cp:revision>
  <dcterms:created xsi:type="dcterms:W3CDTF">2022-08-14T22:09:25Z</dcterms:created>
  <dcterms:modified xsi:type="dcterms:W3CDTF">2022-09-01T09:54:30Z</dcterms:modified>
</cp:coreProperties>
</file>